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8" r:id="rId1"/>
  </p:sldMasterIdLst>
  <p:notesMasterIdLst>
    <p:notesMasterId r:id="rId14"/>
  </p:notesMasterIdLst>
  <p:sldIdLst>
    <p:sldId id="276" r:id="rId2"/>
    <p:sldId id="275" r:id="rId3"/>
    <p:sldId id="274" r:id="rId4"/>
    <p:sldId id="259" r:id="rId5"/>
    <p:sldId id="270" r:id="rId6"/>
    <p:sldId id="260" r:id="rId7"/>
    <p:sldId id="264" r:id="rId8"/>
    <p:sldId id="261" r:id="rId9"/>
    <p:sldId id="267" r:id="rId10"/>
    <p:sldId id="263" r:id="rId11"/>
    <p:sldId id="271" r:id="rId12"/>
    <p:sldId id="269" r:id="rId13"/>
  </p:sldIdLst>
  <p:sldSz cx="12192000" cy="6858000"/>
  <p:notesSz cx="6858000" cy="994568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2AC79-2D77-4DFB-A0A6-8D618DB50DBE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6669A-D60E-4A49-99E0-DEFA4F85B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8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6669A-D60E-4A49-99E0-DEFA4F85B2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9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19D77F-84F0-247B-975C-78A0170C3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38B842A-6B4C-E9DE-0A50-CA980614F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B24110-7A27-FFE2-75AA-D9B66243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4D946A-8747-2666-1A1D-6EE20144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A59140-0D0B-538D-8C45-D60D938C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DDA58C-929C-9AAB-82F3-CD445E588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EF6395B-1094-72C1-188C-6C2997EE9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BB5A0B-9B5F-C11E-DE01-0BA49097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DF106E-C468-7C79-D290-D1AE0DE15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047B70-D5F6-0A70-EBFD-E923DA5C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C218038-015A-D492-EA7C-4963216D4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77E307A-8CE0-D63A-8738-9F37761B7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FF5CB0-10B5-A36C-53FE-8E962D44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4D6CBE-CC34-2794-2B1F-E3C83FFA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93D5C8-1474-6341-A094-BA8152F2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D63BB3-BFF5-DB78-CAA3-7556BB47F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5D0FB7-6FC4-7E7E-9BFF-17980BB6C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2F550A-DE05-DA3F-F5E2-477603074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22C083-A014-B172-34FD-A8D7DD6D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0FE901-246C-089E-6643-3E2F752F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1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A3E1B9-E9BB-9810-8489-065D9ED52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5F7CB20-E4C2-382A-F858-EDCCE2436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4046DE-4BEA-575D-A91D-551B7F9FC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0699C9-1D69-07DB-3F74-986C956D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55BBC8-47C0-F76A-1C13-8D414B730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9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74774F-99FE-AA9D-640B-90921ACBB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D60910-737C-4772-EF2C-CC32D45B6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1B6EF49-5A91-B102-4B1F-D80C71AC7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B78E6A-4E83-C6CD-59E3-D0A893C7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A5359EF-8A99-7A86-947D-5FF141AD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037737-FFE2-3E9A-53CA-B8CC0AD8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6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733D84-5697-2F2D-5B22-58323A38C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68B5E3A-5080-5987-AA42-4F6BCE9B4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D26F3AB-3025-2554-A0E1-FC883B866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6E4650F-381C-1F35-2253-D033DB786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333F5C0-4313-4780-8CFB-413435CC9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99E5850-33A4-A29C-44DF-467C9FA6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390C979-A0D8-AA98-DDB5-4A2378F9A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8AE341-0C38-C8F1-DD5E-F122EB645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5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4BB7B-3497-0495-3C47-C39526A4A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F9C6B88-702B-9474-E4BC-00AD1520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8455C3-432B-2D2C-B148-116FBD07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0E973A-DCCF-06DC-E153-927B1395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8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B768875-0BED-52B9-623D-D344CE870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92A9E31-71D9-9295-ADB7-A507F6D2C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F761B1-212D-CAA6-EE82-A046896B2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8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08949F-B7A7-DB08-14AD-7DD141861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EE0937-E537-6FF5-E501-A88481427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B702BB0-F59A-939F-7F2C-5E7A75FE0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F0B8FEB-AD5E-C9ED-7EE6-2AA2A937F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DF4CAA8-B041-7425-2AE3-C41983C78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E343F78-48CB-A9C3-A05C-B62611152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5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D4368D-CBD8-4C17-ABC2-C18AE90E0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266AB7E-9F89-5775-2637-A58B1E6DC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B565C1-B749-9EE3-6B34-4367AA169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550D7D-3DFB-C802-E325-C87614952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F62149-9D69-81CA-B54D-F724EBCB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203BCE-0ACC-FA49-3042-4D9FC0E5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6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BDF5170-3C29-FFE2-1154-53F9FDA4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910BDF1-AC5F-0CD7-B102-DBAE78599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1527F3-DCD7-F001-3FD0-30B38FE1A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D2A2F-7B72-4ACF-A253-3C443FE04C0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39AA72-376D-01F9-E591-D124737F6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C233C8-5622-2539-B74E-65FD567C0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661E4-6EBF-42B4-AB14-8E54E39BC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3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454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solidFill>
                  <a:srgbClr val="FFFF00"/>
                </a:solidFill>
                <a:cs typeface="B Titr" panose="00000700000000000000" pitchFamily="2" charset="-78"/>
              </a:rPr>
              <a:t>آنالیز رقبا</a:t>
            </a:r>
            <a: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</a:br>
            <a:endParaRPr lang="en-US" sz="16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1800" dirty="0"/>
              <a:t>تحلیل یا آنالیز رقبا یک استراتژی است که با آن می‌توانید رقبای اصلی‌تان را بشناسید و طی یک فرایند شرکت، محصولات، فروش و استراتژی‌های بازاریابی آنها را ارزیابی کنید.</a:t>
            </a:r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388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73026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solidFill>
                  <a:srgbClr val="FFFF00"/>
                </a:solidFill>
                <a:cs typeface="B Titr" panose="00000700000000000000" pitchFamily="2" charset="-78"/>
              </a:rPr>
              <a:t>مزیت رقابتی</a:t>
            </a:r>
            <a: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</a:br>
            <a:endParaRPr lang="en-US" sz="16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dirty="0"/>
              <a:t>وقتی شما مزیتی برای مشتریانتان ایجاد کنید که رقیبتان نتوانسته باشد برای مشتریانش فراهم کند، آن مزیت را مزیت رقابتی می‌گویند.</a:t>
            </a:r>
          </a:p>
          <a:p>
            <a:pPr algn="r" rtl="1"/>
            <a:r>
              <a:rPr lang="fa-IR" sz="1800" dirty="0"/>
              <a:t>در واقع محصول و یا کسب و کار شما دارای نقاط قوت و ویژگی هایی میباشد که در رقبای شما یا وجود ندارد و یا ضعیف تر از شما است.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3852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294E1F3-4BFF-49EA-9D60-204CC76FD36A}"/>
              </a:ext>
            </a:extLst>
          </p:cNvPr>
          <p:cNvSpPr txBox="1">
            <a:spLocks/>
          </p:cNvSpPr>
          <p:nvPr/>
        </p:nvSpPr>
        <p:spPr>
          <a:xfrm>
            <a:off x="4041216" y="3321634"/>
            <a:ext cx="10018713" cy="759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7200" dirty="0">
                <a:solidFill>
                  <a:srgbClr val="FFFF00"/>
                </a:solidFill>
                <a:cs typeface="B Titr" panose="00000700000000000000" pitchFamily="2" charset="-78"/>
              </a:rPr>
              <a:t>با تشکر از همراهی شما</a:t>
            </a:r>
            <a:endParaRPr lang="en-US" sz="72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4359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ADDF4-32DD-46E1-A170-B5939CA4F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1325563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FFFF00"/>
                </a:solidFill>
                <a:cs typeface="+mn-cs"/>
              </a:rPr>
              <a:t>عنوان طرح </a:t>
            </a:r>
            <a:endParaRPr lang="en-US" b="1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BD130B-5CE1-4E96-888C-B6AF2AD81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620" y="1479608"/>
            <a:ext cx="10515601" cy="4444546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>
                <a:cs typeface="B Titr" panose="00000700000000000000" pitchFamily="2" charset="-78"/>
              </a:rPr>
              <a:t/>
            </a:r>
            <a:br>
              <a:rPr lang="fa-IR" sz="2400" dirty="0">
                <a:cs typeface="B Titr" panose="00000700000000000000" pitchFamily="2" charset="-78"/>
              </a:rPr>
            </a:br>
            <a:r>
              <a:rPr lang="fa-IR" sz="2400" dirty="0">
                <a:solidFill>
                  <a:schemeClr val="bg1"/>
                </a:solidFill>
                <a:cs typeface="B Titr" panose="00000700000000000000" pitchFamily="2" charset="-78"/>
              </a:rPr>
              <a:t>عنوان  اصلی طرح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479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3C79-10DB-44AE-9E23-7F38A795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560" y="205105"/>
            <a:ext cx="10515600" cy="1325563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FFFF00"/>
                </a:solidFill>
                <a:cs typeface="B Titr" panose="00000700000000000000" pitchFamily="2" charset="-78"/>
              </a:rPr>
              <a:t>نام و نام خانوادگی اعضا </a:t>
            </a:r>
            <a:r>
              <a:rPr lang="fa-IR" b="1">
                <a:solidFill>
                  <a:srgbClr val="FFFF00"/>
                </a:solidFill>
                <a:cs typeface="B Titr" panose="00000700000000000000" pitchFamily="2" charset="-78"/>
              </a:rPr>
              <a:t>تیم </a:t>
            </a:r>
            <a:r>
              <a:rPr lang="fa-IR" b="1" smtClean="0">
                <a:solidFill>
                  <a:srgbClr val="FFFF00"/>
                </a:solidFill>
                <a:cs typeface="B Titr" panose="00000700000000000000" pitchFamily="2" charset="-78"/>
              </a:rPr>
              <a:t>، </a:t>
            </a:r>
            <a:r>
              <a:rPr lang="fa-IR" b="1" dirty="0">
                <a:solidFill>
                  <a:srgbClr val="FFFF00"/>
                </a:solidFill>
                <a:cs typeface="B Titr" panose="00000700000000000000" pitchFamily="2" charset="-78"/>
              </a:rPr>
              <a:t>مشخصات کاری یا </a:t>
            </a:r>
            <a:r>
              <a:rPr lang="fa-IR" b="1" dirty="0" smtClean="0">
                <a:solidFill>
                  <a:srgbClr val="FFFF00"/>
                </a:solidFill>
                <a:cs typeface="B Titr" panose="00000700000000000000" pitchFamily="2" charset="-78"/>
              </a:rPr>
              <a:t>تحصیلی و شماره تماس</a:t>
            </a:r>
            <a:endParaRPr lang="en-US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15CFD-61C4-47B8-9773-B54A225E8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987" y="0"/>
            <a:ext cx="10018713" cy="1425039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FFFF00"/>
                </a:solidFill>
                <a:cs typeface="B Titr" panose="00000700000000000000" pitchFamily="2" charset="-78"/>
              </a:rPr>
              <a:t>بیان مساله</a:t>
            </a:r>
            <a:endParaRPr lang="en-US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103" y="1752599"/>
            <a:ext cx="10841050" cy="4184562"/>
          </a:xfrm>
        </p:spPr>
        <p:txBody>
          <a:bodyPr/>
          <a:lstStyle/>
          <a:p>
            <a:pPr algn="just" rtl="1"/>
            <a:r>
              <a:rPr lang="fa-IR" sz="1800" dirty="0"/>
              <a:t>در بیان مسئله ابتدا باید با ذکر مقدمه ای در خصوص اهمیت موضوع خواننده را به تدریج وارد فضای اصلی نمایید. سپس به تعریف و تبیین مفهوم ایده اصلی که در واقع همان مشکل یا مسئله ی مورد بحث است بپردازید.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1752599"/>
          </a:xfrm>
        </p:spPr>
        <p:txBody>
          <a:bodyPr>
            <a:noAutofit/>
          </a:bodyPr>
          <a:lstStyle/>
          <a:p>
            <a:pPr algn="r" rtl="1"/>
            <a:r>
              <a:rPr lang="fa-IR" b="1" dirty="0">
                <a:solidFill>
                  <a:srgbClr val="FFFF00"/>
                </a:solidFill>
                <a:cs typeface="B Titr" panose="00000700000000000000" pitchFamily="2" charset="-78"/>
              </a:rPr>
              <a:t>چکیده طرح</a:t>
            </a:r>
            <a:r>
              <a:rPr lang="fa-IR" sz="1600" b="1" dirty="0">
                <a:solidFill>
                  <a:srgbClr val="FFFF00"/>
                </a:solidFill>
                <a:cs typeface="B Titr" panose="00000700000000000000" pitchFamily="2" charset="-78"/>
              </a:rPr>
              <a:t/>
            </a:r>
            <a:br>
              <a:rPr lang="fa-IR" sz="1600" b="1" dirty="0">
                <a:solidFill>
                  <a:srgbClr val="FFFF00"/>
                </a:solidFill>
                <a:cs typeface="B Titr" panose="00000700000000000000" pitchFamily="2" charset="-78"/>
              </a:rPr>
            </a:br>
            <a:r>
              <a:rPr lang="en-US" sz="1600" dirty="0">
                <a:solidFill>
                  <a:srgbClr val="FFFF00"/>
                </a:solidFill>
              </a:rPr>
              <a:t/>
            </a:r>
            <a:br>
              <a:rPr lang="en-US" sz="1600" dirty="0">
                <a:solidFill>
                  <a:srgbClr val="FFFF00"/>
                </a:solidFill>
              </a:rPr>
            </a:br>
            <a:endParaRPr lang="en-US" sz="16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233" y="2095812"/>
            <a:ext cx="10665896" cy="4055773"/>
          </a:xfrm>
        </p:spPr>
        <p:txBody>
          <a:bodyPr>
            <a:normAutofit/>
          </a:bodyPr>
          <a:lstStyle/>
          <a:p>
            <a:pPr algn="just" rtl="1"/>
            <a:r>
              <a:rPr lang="fa-IR" sz="1800" dirty="0"/>
              <a:t>چکیده بخشی از طرح است که به زبان فارسی نگارش شده و در عین اختصار، اصل مطلب را به خواننده منتقل می نماید. چکیده بایستی به عبارات روشن و روان مزین بوده و به تنهایی گویا باشد. در یک یا دو جمله ابتدایی چکیده، اهمیت و هدف طرح ذکر شود.</a:t>
            </a:r>
            <a:endParaRPr lang="en-US" sz="18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9090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419" y="125929"/>
            <a:ext cx="10612582" cy="1572241"/>
          </a:xfrm>
        </p:spPr>
        <p:txBody>
          <a:bodyPr>
            <a:normAutofit/>
          </a:bodyPr>
          <a:lstStyle/>
          <a:p>
            <a:pPr algn="r" rtl="1"/>
            <a:r>
              <a:rPr lang="fa-IR" sz="4400" dirty="0">
                <a:solidFill>
                  <a:srgbClr val="FFFF00"/>
                </a:solidFill>
                <a:cs typeface="B Titr" panose="00000700000000000000" pitchFamily="2" charset="-78"/>
              </a:rPr>
              <a:t>شرح طرح</a:t>
            </a:r>
            <a:r>
              <a:rPr lang="fa-IR" sz="3200" dirty="0">
                <a:solidFill>
                  <a:schemeClr val="bg1">
                    <a:lumMod val="95000"/>
                  </a:schemeClr>
                </a:solidFill>
                <a:cs typeface="B Titr" panose="00000700000000000000" pitchFamily="2" charset="-78"/>
              </a:rPr>
              <a:t/>
            </a:r>
            <a:br>
              <a:rPr lang="fa-IR" sz="3200" dirty="0">
                <a:solidFill>
                  <a:schemeClr val="bg1">
                    <a:lumMod val="95000"/>
                  </a:schemeClr>
                </a:solidFill>
                <a:cs typeface="B Titr" panose="00000700000000000000" pitchFamily="2" charset="-78"/>
              </a:rPr>
            </a:br>
            <a:endParaRPr lang="en-US" sz="3200" dirty="0">
              <a:solidFill>
                <a:schemeClr val="bg1">
                  <a:lumMod val="95000"/>
                </a:schemeClr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1868510"/>
            <a:ext cx="10963695" cy="4648200"/>
          </a:xfrm>
        </p:spPr>
        <p:txBody>
          <a:bodyPr/>
          <a:lstStyle/>
          <a:p>
            <a:pPr algn="r" rtl="1"/>
            <a:r>
              <a:rPr lang="fa-IR" sz="1800" dirty="0"/>
              <a:t>بیان روان و ساده طرح و ایده اصلی به همراه تصاویر طرح</a:t>
            </a:r>
            <a:endParaRPr lang="en-US" sz="1800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1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725" y="113066"/>
            <a:ext cx="10018713" cy="1056067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solidFill>
                  <a:srgbClr val="FFFF00"/>
                </a:solidFill>
                <a:cs typeface="B Titr" panose="00000700000000000000" pitchFamily="2" charset="-78"/>
              </a:rPr>
              <a:t>ویژگی های طرح(ایده)</a:t>
            </a:r>
            <a: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</a:b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3702" y="2048813"/>
            <a:ext cx="10018713" cy="3124201"/>
          </a:xfrm>
        </p:spPr>
        <p:txBody>
          <a:bodyPr/>
          <a:lstStyle/>
          <a:p>
            <a:pPr algn="r" rtl="1"/>
            <a:r>
              <a:rPr lang="fa-IR" sz="1800" dirty="0"/>
              <a:t>بیان ویژگی ها،خصوصیات،مزایای طرح و ضرورت پیاده سازی طرح</a:t>
            </a:r>
          </a:p>
          <a:p>
            <a:pPr algn="r" rtl="1"/>
            <a:r>
              <a:rPr lang="fa-IR" sz="1800" dirty="0"/>
              <a:t>تاکید میشود ویژگی هایی که طرح شما نسبت به سایر طرح ها دارد را به صورت ساده به همراه تصاویر شرح دهید</a:t>
            </a:r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0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1752599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FFFF00"/>
                </a:solidFill>
                <a:cs typeface="B Titr" panose="00000700000000000000" pitchFamily="2" charset="-78"/>
              </a:rPr>
              <a:t>نقاط قوت و ضعف</a:t>
            </a:r>
            <a: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dirty="0"/>
              <a:t>نقاط قوت:</a:t>
            </a:r>
          </a:p>
          <a:p>
            <a:pPr algn="r" rtl="1"/>
            <a:r>
              <a:rPr lang="fa-IR" sz="1800" dirty="0"/>
              <a:t>هر طرح دارای ویژگی های مثبت و منفی است، لازم است نقاط قوت و ضعف طرح خود را به صورت واضح بیان نمائید.</a:t>
            </a:r>
          </a:p>
          <a:p>
            <a:pPr algn="r" rtl="1"/>
            <a:endParaRPr lang="fa-IR" sz="1800" dirty="0"/>
          </a:p>
          <a:p>
            <a:pPr algn="r" rtl="1"/>
            <a:endParaRPr lang="fa-IR" sz="1800" dirty="0"/>
          </a:p>
          <a:p>
            <a:pPr algn="r" rtl="1"/>
            <a:r>
              <a:rPr lang="fa-IR" sz="1800" dirty="0"/>
              <a:t>نقاط ضعف:</a:t>
            </a:r>
          </a:p>
          <a:p>
            <a:pPr algn="r" rtl="1"/>
            <a:r>
              <a:rPr lang="fa-IR" sz="1800" dirty="0"/>
              <a:t>هر طرح دارای ویژگی های مثبت و منفی است، لازم است نقاط قوت و ضعف طرح خود را به صورت واضح بیان نمائید.</a:t>
            </a:r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1082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1752599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FFFF00"/>
                </a:solidFill>
                <a:cs typeface="B Titr" panose="00000700000000000000" pitchFamily="2" charset="-78"/>
              </a:rPr>
              <a:t>نمونه های مشابه</a:t>
            </a:r>
            <a:endParaRPr lang="en-US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580" y="2666999"/>
            <a:ext cx="10018713" cy="3124201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/>
              <a:t>آیا محصول شما داری نمونه مشابهی است؟ شرح دهید</a:t>
            </a:r>
          </a:p>
          <a:p>
            <a:pPr algn="r" rtl="1"/>
            <a:r>
              <a:rPr lang="fa-IR" sz="1800" dirty="0"/>
              <a:t>اگر نمونه مشابه دارد چه ویژگی و وجه تمایزی محصول شما دارد.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7384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93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15764"/>
      </a:accent1>
      <a:accent2>
        <a:srgbClr val="093E4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wlpdwww">
      <a:majorFont>
        <a:latin typeface="思源黑体" panose="020F0302020204030204"/>
        <a:ea typeface="思源黑体"/>
        <a:cs typeface=""/>
      </a:majorFont>
      <a:minorFont>
        <a:latin typeface="思源黑体" panose="020F0502020204030204"/>
        <a:ea typeface="思源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7def9cabe4</Template>
  <TotalTime>538</TotalTime>
  <Words>349</Words>
  <Application>Microsoft Office PowerPoint</Application>
  <PresentationFormat>Widescreen</PresentationFormat>
  <Paragraphs>49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 Titr</vt:lpstr>
      <vt:lpstr>Calibri</vt:lpstr>
      <vt:lpstr>思源黑体</vt:lpstr>
      <vt:lpstr>Office 主题​​</vt:lpstr>
      <vt:lpstr>PowerPoint Presentation</vt:lpstr>
      <vt:lpstr>عنوان طرح </vt:lpstr>
      <vt:lpstr>نام و نام خانوادگی اعضا تیم ، مشخصات کاری یا تحصیلی و شماره تماس</vt:lpstr>
      <vt:lpstr>بیان مساله</vt:lpstr>
      <vt:lpstr>چکیده طرح  </vt:lpstr>
      <vt:lpstr>شرح طرح </vt:lpstr>
      <vt:lpstr>ویژگی های طرح(ایده) </vt:lpstr>
      <vt:lpstr>نقاط قوت و ضعف </vt:lpstr>
      <vt:lpstr>نمونه های مشابه</vt:lpstr>
      <vt:lpstr>آنالیز رقبا </vt:lpstr>
      <vt:lpstr>مزیت رقابتی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PC3</dc:creator>
  <cp:lastModifiedBy>IT CITY</cp:lastModifiedBy>
  <cp:revision>38</cp:revision>
  <cp:lastPrinted>2020-09-20T11:40:52Z</cp:lastPrinted>
  <dcterms:created xsi:type="dcterms:W3CDTF">2020-09-20T10:23:33Z</dcterms:created>
  <dcterms:modified xsi:type="dcterms:W3CDTF">2024-09-28T08:56:01Z</dcterms:modified>
</cp:coreProperties>
</file>